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3" r:id="rId15"/>
    <p:sldId id="302" r:id="rId16"/>
    <p:sldId id="304" r:id="rId17"/>
    <p:sldId id="262" r:id="rId18"/>
    <p:sldId id="263" r:id="rId19"/>
    <p:sldId id="286" r:id="rId20"/>
    <p:sldId id="287" r:id="rId21"/>
    <p:sldId id="278" r:id="rId22"/>
    <p:sldId id="266" r:id="rId23"/>
    <p:sldId id="289" r:id="rId24"/>
    <p:sldId id="268" r:id="rId25"/>
    <p:sldId id="280" r:id="rId26"/>
    <p:sldId id="291" r:id="rId27"/>
    <p:sldId id="271" r:id="rId28"/>
    <p:sldId id="281" r:id="rId29"/>
    <p:sldId id="260" r:id="rId30"/>
    <p:sldId id="282" r:id="rId31"/>
    <p:sldId id="283" r:id="rId32"/>
    <p:sldId id="284" r:id="rId33"/>
    <p:sldId id="275" r:id="rId34"/>
    <p:sldId id="292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1" y="6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06-43A1-9C41-6BBFD159A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7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7E-49E5-B24A-B2D998F6825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7E-49E5-B24A-B2D998F6825F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7E-49E5-B24A-B2D998F6825F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7E-49E5-B24A-B2D998F6825F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17E-49E5-B24A-B2D998F68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55-46FD-B229-87AC73A649BF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55-46FD-B229-87AC73A649BF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55-46FD-B229-87AC73A649BF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55-46FD-B229-87AC73A649BF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9C55-46FD-B229-87AC73A64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66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4-4350-BCB3-2A692BEA7789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4-4350-BCB3-2A692BEA7789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E4-4350-BCB3-2A692BEA7789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E4-4350-BCB3-2A692BEA7789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AAE4-4350-BCB3-2A692BEA7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08-4979-9D91-C3B0DC886F9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08-4979-9D91-C3B0DC886F9B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08-4979-9D91-C3B0DC886F9B}"/>
              </c:ext>
            </c:extLst>
          </c:dPt>
          <c:dPt>
            <c:idx val="3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08-4979-9D91-C3B0DC886F9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5E08-4979-9D91-C3B0DC886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30/05/2023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34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1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54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91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927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20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824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301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44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21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920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494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416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309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814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875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1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52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 : Forme 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 noProof="0"/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 du con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e la date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7/01/20XX</a:t>
            </a:r>
          </a:p>
        </p:txBody>
      </p:sp>
      <p:sp>
        <p:nvSpPr>
          <p:cNvPr id="30" name="Espace réservé du pied de page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31" name="Espace réservé du numéro de diapositive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Espace réservé du texte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66" name="Espace réservé du texte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7" name="Espace réservé du texte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8" name="Espace réservé du texte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9" name="Espace réservé du texte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1" name="Espace réservé du texte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2" name="Espace réservé du texte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3" name="Espace réservé du texte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4" name="Espace réservé du texte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5" name="Espace réservé du texte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6" name="Espace réservé du texte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7" name="Espace réservé du texte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8" name="Espace réservé du texte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79" name="Espace réservé du texte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0" name="Espace réservé du texte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1" name="Espace réservé du texte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2" name="Espace réservé du texte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3" name="Espace réservé du texte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4" name="Espace réservé du texte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5" name="Espace réservé du texte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6" name="Espace réservé du texte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7" name="Espace réservé du texte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8" name="Espace réservé du texte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9" name="Espace réservé du texte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0" name="Espace réservé du texte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cap="all" baseline="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r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2" name="Espace réservé de la date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7/01/20XX</a:t>
            </a:r>
          </a:p>
        </p:txBody>
      </p:sp>
      <p:sp>
        <p:nvSpPr>
          <p:cNvPr id="33" name="Espace réservé du pied de page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34" name="Espace réservé du numéro de diapositive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, icône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’image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2" name="Espace réservé d’image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5" name="Espace réservé d’image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e la date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20" name="Espace réservé du pied de page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6" name="Espace réservé du numéro de diapositive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64" r:id="rId14"/>
    <p:sldLayoutId id="2147483672" r:id="rId15"/>
    <p:sldLayoutId id="2147483652" r:id="rId16"/>
    <p:sldLayoutId id="2147483653" r:id="rId17"/>
    <p:sldLayoutId id="2147483665" r:id="rId18"/>
    <p:sldLayoutId id="2147483650" r:id="rId19"/>
    <p:sldLayoutId id="2147483654" r:id="rId20"/>
    <p:sldLayoutId id="2147483674" r:id="rId21"/>
    <p:sldLayoutId id="2147483676" r:id="rId22"/>
    <p:sldLayoutId id="2147483673" r:id="rId23"/>
    <p:sldLayoutId id="214748367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32751" y="-3955660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11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77437" y="4732612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8135984" cy="743744"/>
          </a:xfrm>
        </p:spPr>
        <p:txBody>
          <a:bodyPr rtlCol="0"/>
          <a:lstStyle/>
          <a:p>
            <a:pPr rtl="0"/>
            <a:r>
              <a:rPr lang="fr-FR" dirty="0"/>
              <a:t>Situation nécessitant un travail de recherche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13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072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/>
              <a:t>Combler l’écart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491334"/>
            <a:ext cx="5041422" cy="706715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fr-FR"/>
              <a:t>Notre programme d'études facilite l'apprentissage des STEM et aucun autre programme sur le marché n'offre les mêmes avantages.</a:t>
            </a:r>
          </a:p>
          <a:p>
            <a:pPr rtl="0">
              <a:lnSpc>
                <a:spcPct val="120000"/>
              </a:lnSpc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Solution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r-FR"/>
              <a:t>Public cible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>
              <a:lnSpc>
                <a:spcPct val="120000"/>
              </a:lnSpc>
            </a:pPr>
            <a:r>
              <a:rPr lang="fr-FR"/>
              <a:t>Enseignants et professeurs</a:t>
            </a:r>
          </a:p>
          <a:p>
            <a:pPr rtl="0">
              <a:lnSpc>
                <a:spcPct val="120000"/>
              </a:lnSpc>
            </a:pP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/>
              <a:t>Facile d’utilisation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5647909"/>
            <a:ext cx="5041422" cy="706715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fr-FR"/>
              <a:t>Un programme simple qui donne aux étudiants les informations dont ils ont besoin pour réussir à l'université.</a:t>
            </a:r>
          </a:p>
          <a:p>
            <a:pPr rtl="0">
              <a:lnSpc>
                <a:spcPct val="120000"/>
              </a:lnSpc>
            </a:pPr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fr-FR"/>
              <a:t>Économies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1" y="4595718"/>
            <a:ext cx="5535051" cy="681621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fr-FR"/>
              <a:t>Réduire les coûts pour les écoles de financer des technologies complexes dont elles n'ont pas besoin.</a:t>
            </a:r>
          </a:p>
          <a:p>
            <a:pPr rtl="0">
              <a:lnSpc>
                <a:spcPct val="120000"/>
              </a:lnSpc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jeune personne portant des lunettes de sécurité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/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/>
              <a:t>Unique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85522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Le seul programme spécifiquement dédié à aider à la fois les écoles et les étudiants.</a:t>
            </a:r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Présentation du produit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A0F7F98C-FFCE-405F-B18C-BDC55EDB7B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15</a:t>
            </a:fld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r-FR"/>
              <a:t>Premier sur le marché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6" y="3933114"/>
            <a:ext cx="5238227" cy="80735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Premier outil magnifiquement conçu, à la fois élégant et axé sur l'enseignement des STIM</a:t>
            </a:r>
          </a:p>
          <a:p>
            <a:pPr rtl="0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/>
              <a:t>Authentique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90525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Conçu avec l'aide et la contribution d'étudiants et d'enseignants dans le domaine des STIM.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gros plan d’un circuit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" b="15"/>
          <a:stretch/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299EEB-A12A-415B-A95B-055D2B3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Avantages du produit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/>
              <a:t>Simple et efficace à utiliser</a:t>
            </a:r>
          </a:p>
          <a:p>
            <a:pPr rtl="0"/>
            <a:r>
              <a:rPr lang="fr-FR" noProof="1"/>
              <a:t>Assistance rapide du service clientèle</a:t>
            </a:r>
          </a:p>
          <a:p>
            <a:pPr rtl="0"/>
            <a:r>
              <a:rPr lang="fr-FR" noProof="1"/>
              <a:t>Support client gratuit de 90 jours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6" descr="deux jeunes personnes jouant avec un appareil scientifiqu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M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/>
              <a:t>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/>
              <a:t>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/>
              <a:t>Présentation de l’entreprise</a:t>
            </a:r>
          </a:p>
        </p:txBody>
      </p:sp>
      <p:sp>
        <p:nvSpPr>
          <p:cNvPr id="34" name="Graphique 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Recherche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Nous avons basé nos recherches sur les tendances du marché et les données de plus de 1 000 établissements scolaires</a:t>
            </a:r>
          </a:p>
        </p:txBody>
      </p:sp>
      <p:pic>
        <p:nvPicPr>
          <p:cNvPr id="27" name="Espace réservé d’image 11" descr="Contour de microscop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Modèle commercial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Résumé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1"/>
              <a:t>Nous pensons que les étudiants ont besoin de nouveaux supports d’étude pour les aider à réussir</a:t>
            </a:r>
          </a:p>
        </p:txBody>
      </p:sp>
      <p:pic>
        <p:nvPicPr>
          <p:cNvPr id="28" name="Espace réservé d’image 15" descr="Plan du document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Conception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1"/>
              <a:t>Les outils d'étude sont faciles à utiliser et accessibles à tous les groupes démographiques.</a:t>
            </a:r>
          </a:p>
        </p:txBody>
      </p:sp>
      <p:pic>
        <p:nvPicPr>
          <p:cNvPr id="29" name="Espace réservé d’image 17" descr="Contour de l’illustrateur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3 Mds €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Opportunité de créer</a:t>
            </a:r>
          </a:p>
          <a:p>
            <a:pPr rtl="0"/>
            <a:r>
              <a:rPr lang="fr-FR"/>
              <a:t>Marché inclusif</a:t>
            </a:r>
          </a:p>
          <a:p>
            <a:pPr rtl="0"/>
            <a:r>
              <a:rPr lang="fr-FR"/>
              <a:t>Marché potentiel global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Présentation du marché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/>
              <a:t>2 Mds €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fr-FR" noProof="1"/>
              <a:t>Liberté de création</a:t>
            </a:r>
            <a:endParaRPr lang="fr-FR"/>
          </a:p>
          <a:p>
            <a:pPr rtl="0"/>
            <a:r>
              <a:rPr lang="fr-FR" noProof="1"/>
              <a:t>Marché inclusif de manière sélective</a:t>
            </a:r>
          </a:p>
          <a:p>
            <a:pPr rtl="0"/>
            <a:r>
              <a:rPr lang="fr-FR" noProof="1"/>
              <a:t>Segment de marché disponible</a:t>
            </a:r>
          </a:p>
          <a:p>
            <a:pPr rtl="0"/>
            <a:endParaRPr lang="fr-FR" noProof="1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fr-FR"/>
              <a:t>1 Md €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noProof="1"/>
              <a:t>Faible concurrence</a:t>
            </a:r>
          </a:p>
          <a:p>
            <a:pPr rtl="0"/>
            <a:r>
              <a:rPr lang="fr-FR" noProof="1"/>
              <a:t>Marché ciblé spécifiquement</a:t>
            </a:r>
          </a:p>
          <a:p>
            <a:pPr rtl="0"/>
            <a:r>
              <a:rPr lang="fr-FR" noProof="1"/>
              <a:t>Part de marché disponible</a:t>
            </a:r>
            <a:endParaRPr lang="fr-FR"/>
          </a:p>
          <a:p>
            <a:pPr rtl="0"/>
            <a:endParaRPr lang="fr-FR" dirty="0"/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B6D7F6A5-1D32-4FB4-A25C-6E4A52871CD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  <a:endParaRPr lang="fr-FR" dirty="0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6804" y="2267012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6804" y="3421186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4" y="4435955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4" y="4939829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4" y="5472468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Situation nécessitant un travail de recherches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26804" y="2871865"/>
            <a:ext cx="3404892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Résumé des projets (en anglais)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26804" y="3931983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Comparaison des marchés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milliard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milliard</a:t>
            </a:r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milliard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/>
              <a:t>3</a:t>
            </a:r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/>
              <a:t>2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903721" y="4731659"/>
            <a:ext cx="561421" cy="8000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1"/>
              <a:t>1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Opportunité de créer</a:t>
            </a:r>
          </a:p>
          <a:p>
            <a:pPr rtl="0"/>
            <a:r>
              <a:rPr lang="fr-FR"/>
              <a:t>Marché potentiel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/>
              <a:t>Liberté de création</a:t>
            </a:r>
          </a:p>
          <a:p>
            <a:pPr rtl="0"/>
            <a:r>
              <a:rPr lang="fr-FR"/>
              <a:t>Segment de marché</a:t>
            </a:r>
            <a:endParaRPr lang="fr-FR" dirty="0"/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noProof="1"/>
              <a:t>Faible concurrence</a:t>
            </a:r>
          </a:p>
          <a:p>
            <a:pPr rtl="0"/>
            <a:r>
              <a:rPr lang="fr-FR" noProof="1"/>
              <a:t>Marché potentiel</a:t>
            </a:r>
          </a:p>
        </p:txBody>
      </p:sp>
      <p:sp>
        <p:nvSpPr>
          <p:cNvPr id="18" name="Espace réservé de la date 17">
            <a:extLst>
              <a:ext uri="{FF2B5EF4-FFF2-40B4-BE49-F238E27FC236}">
                <a16:creationId xmlns:a16="http://schemas.microsoft.com/office/drawing/2014/main" id="{204F2788-A549-4606-823A-C92CBBB1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  <a:endParaRPr lang="fr-FR" dirty="0"/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89B3FF9D-418C-420B-A25C-234C4E3D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1"/>
              <a:t>Le prix de notre programme est inférieur à celui des autres outils du marché de l'éducation.</a:t>
            </a:r>
          </a:p>
          <a:p>
            <a:pPr rtl="0"/>
            <a:r>
              <a:rPr lang="fr-FR" noProof="1"/>
              <a:t>Simple et facile à utiliser, par rapport aux outils complexes des concurrents</a:t>
            </a:r>
          </a:p>
          <a:p>
            <a:pPr rtl="0"/>
            <a:r>
              <a:rPr lang="fr-FR" noProof="1"/>
              <a:t>Le caractère abordable est le principal attrait des éducateurs pour l'adoption de nos produits.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noProof="1"/>
              <a:t>Entreprise A</a:t>
            </a:r>
            <a:br>
              <a:rPr lang="fr-FR" noProof="1"/>
            </a:br>
            <a:r>
              <a:rPr lang="fr-FR" noProof="1"/>
              <a:t>Le produit est plus cher</a:t>
            </a:r>
          </a:p>
          <a:p>
            <a:pPr rtl="0"/>
            <a:r>
              <a:rPr lang="fr-FR" noProof="1"/>
              <a:t>Entreprises B et C </a:t>
            </a:r>
            <a:br>
              <a:rPr lang="fr-FR" noProof="1"/>
            </a:br>
            <a:r>
              <a:rPr lang="fr-FR" noProof="1"/>
              <a:t>Le produit est cher et difficile à prendre en main</a:t>
            </a:r>
          </a:p>
          <a:p>
            <a:pPr rtl="0"/>
            <a:r>
              <a:rPr lang="fr-FR" noProof="1"/>
              <a:t>Entreprises D et E</a:t>
            </a:r>
            <a:br>
              <a:rPr lang="fr-FR" noProof="1"/>
            </a:br>
            <a:r>
              <a:rPr lang="fr-FR" noProof="1"/>
              <a:t>Le produit est abordable, mais difficile à prendre en main</a:t>
            </a:r>
          </a:p>
          <a:p>
            <a:pPr rtl="0"/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6171E3-6A52-42BD-8AAC-1F0EC686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604E6A-773D-4777-825E-8D25A2E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21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La concurrence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fr-FR"/>
              <a:t>Contoso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fr-FR"/>
              <a:t>Concurrents</a:t>
            </a:r>
            <a:endParaRPr lang="fr-FR" dirty="0"/>
          </a:p>
        </p:txBody>
      </p:sp>
      <p:sp>
        <p:nvSpPr>
          <p:cNvPr id="46" name="Espace réservé du pied de page 45">
            <a:extLst>
              <a:ext uri="{FF2B5EF4-FFF2-40B4-BE49-F238E27FC236}">
                <a16:creationId xmlns:a16="http://schemas.microsoft.com/office/drawing/2014/main" id="{05826AED-802F-40C1-9AD0-8144FA96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1343" y="2864204"/>
            <a:ext cx="1485125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Pratique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Peu pratique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73535" y="3783794"/>
            <a:ext cx="1380681" cy="492025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Onéreux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Concurrent A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fr-FR"/>
              <a:t>Concurrent 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fr-FR"/>
              <a:t>Concurrent D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r-FR"/>
              <a:t>Concurrent C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fr-FR"/>
              <a:t>Concurrent B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/>
              <a:t>Abordable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fr-FR"/>
              <a:t>Contoso Ltd.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La concurrence </a:t>
            </a:r>
          </a:p>
        </p:txBody>
      </p:sp>
      <p:sp>
        <p:nvSpPr>
          <p:cNvPr id="78" name="Espace réservé de la date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79" name="Espace réservé du pied de page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80" name="Espace réservé du numéro de diapositive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91440" bIns="45720" rtlCol="0" anchor="t">
            <a:normAutofit fontScale="92500" lnSpcReduction="10000"/>
          </a:bodyPr>
          <a:lstStyle/>
          <a:p>
            <a:pPr rtl="0"/>
            <a:r>
              <a:rPr lang="fr-FR"/>
              <a:t>Févr. 20XX</a:t>
            </a:r>
          </a:p>
        </p:txBody>
      </p: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fr-FR"/>
              <a:t>Déployer le produit dans les écoles locales pour établir un nouveau programme STEM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70A38C9-2298-46BC-99F7-0465187746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23</a:t>
            </a:fld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r-FR"/>
              <a:t>Mai 20XX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fr-FR"/>
              <a:t>Diffusion aux districts scolaires régionaux et suivi des tendances dans chaque école</a:t>
            </a:r>
          </a:p>
          <a:p>
            <a:pPr rtl="0"/>
            <a:endParaRPr lang="fr-FR"/>
          </a:p>
        </p:txBody>
      </p:sp>
      <p:sp>
        <p:nvSpPr>
          <p:cNvPr id="34" name="Espace réservé du texte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/>
              <a:t>Oct 20XX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fr-FR"/>
              <a:t>Recueillir les commentaires des enseignants et continuer à étendre la disponibilité du produit.</a:t>
            </a:r>
          </a:p>
          <a:p>
            <a:pPr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MISE À L’ÉCHELLE POUR L’avenir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Indicateurs clés</a:t>
            </a:r>
          </a:p>
        </p:txBody>
      </p:sp>
      <p:graphicFrame>
        <p:nvGraphicFramePr>
          <p:cNvPr id="11" name="Tableau 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0890823"/>
              </p:ext>
            </p:extLst>
          </p:nvPr>
        </p:nvGraphicFramePr>
        <p:xfrm>
          <a:off x="1033463" y="3162300"/>
          <a:ext cx="5062535" cy="282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50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816360">
                <a:tc>
                  <a:txBody>
                    <a:bodyPr/>
                    <a:lstStyle/>
                    <a:p>
                      <a:pPr rtl="0"/>
                      <a:endParaRPr lang="fr-FR" sz="11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Clients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Commandes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Chiffre d’affaires brut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Chiffre d’affaires net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24012">
                <a:tc gridSpan="5">
                  <a:txBody>
                    <a:bodyPr/>
                    <a:lstStyle/>
                    <a:p>
                      <a:pPr rtl="0"/>
                      <a:endParaRPr lang="fr-FR" sz="1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1100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10 000 €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7 000 €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16 000 €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30 000 €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25 000 €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20XX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>
                          <a:solidFill>
                            <a:schemeClr val="tx1"/>
                          </a:solidFill>
                        </a:rPr>
                        <a:t>40 000 €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noProof="0" dirty="0">
                          <a:solidFill>
                            <a:schemeClr val="tx1"/>
                          </a:solidFill>
                        </a:rPr>
                        <a:t>30 000 $</a:t>
                      </a: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Chiffre d’affaires par an</a:t>
            </a:r>
          </a:p>
        </p:txBody>
      </p:sp>
      <p:graphicFrame>
        <p:nvGraphicFramePr>
          <p:cNvPr id="5" name="Espace réservé du contenu 13" descr="Graphique">
            <a:extLst>
              <a:ext uri="{FF2B5EF4-FFF2-40B4-BE49-F238E27FC236}">
                <a16:creationId xmlns:a16="http://schemas.microsoft.com/office/drawing/2014/main" id="{92737CA2-D7FB-4AC8-905B-C1A7AEB401A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21848991"/>
              </p:ext>
            </p:extLst>
          </p:nvPr>
        </p:nvGraphicFramePr>
        <p:xfrm>
          <a:off x="7240588" y="3162300"/>
          <a:ext cx="4114800" cy="302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7/01/20XX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24</a:t>
            </a:fld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Traction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JANv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FÉVR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MarS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fr-FR"/>
              <a:t>Avr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Mai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Juin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Juil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Oct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AOÛT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SEPT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Nov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Déc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Janv</a:t>
            </a:r>
          </a:p>
        </p:txBody>
      </p:sp>
      <p:sp>
        <p:nvSpPr>
          <p:cNvPr id="11" name="Année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FévR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MarS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Avr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Mai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Juin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Juil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Oct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AoûT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SEPT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Nov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fr-FR"/>
              <a:t>Déc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Plan d’action biennal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5DC9D9-96D8-47D8-9160-3CA44DC6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25</a:t>
            </a:fld>
            <a:endParaRPr lang="fr-FR"/>
          </a:p>
        </p:txBody>
      </p:sp>
      <p:cxnSp>
        <p:nvCxnSpPr>
          <p:cNvPr id="51" name="Connecteur droit 50" descr="Connecteur jalon">
            <a:extLst>
              <a:ext uri="{FF2B5EF4-FFF2-40B4-BE49-F238E27FC236}">
                <a16:creationId xmlns:a16="http://schemas.microsoft.com/office/drawing/2014/main" id="{08DB31DC-8655-4956-9B1E-754B8549DC2B}"/>
              </a:ext>
            </a:extLst>
          </p:cNvPr>
          <p:cNvCxnSpPr>
            <a:cxnSpLocks/>
          </p:cNvCxnSpPr>
          <p:nvPr/>
        </p:nvCxnSpPr>
        <p:spPr>
          <a:xfrm rot="10800000">
            <a:off x="9121117" y="4376128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4763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>
                <a:solidFill>
                  <a:schemeClr val="bg1"/>
                </a:solidFill>
              </a:rPr>
              <a:t>Juillet 20XX</a:t>
            </a:r>
          </a:p>
        </p:txBody>
      </p:sp>
      <p:cxnSp>
        <p:nvCxnSpPr>
          <p:cNvPr id="48" name="Connecteur droit 47" descr="Connecteur jalon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 descr="Connecteur jalon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3920" y="2860999"/>
            <a:ext cx="3722" cy="5334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space réservé du texte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4787688" y="2175069"/>
            <a:ext cx="286249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Recueillir les commentaires</a:t>
            </a:r>
            <a:endParaRPr lang="fr-FR" sz="1100"/>
          </a:p>
        </p:txBody>
      </p:sp>
      <p:cxnSp>
        <p:nvCxnSpPr>
          <p:cNvPr id="83" name="Connecteur droit 82" descr="Connecteur jalon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18933" y="2858287"/>
            <a:ext cx="6667" cy="538024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space réservé du texte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17885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Offrir aux étudiants</a:t>
            </a:r>
            <a:endParaRPr lang="fr-FR" sz="1100"/>
          </a:p>
        </p:txBody>
      </p:sp>
      <p:cxnSp>
        <p:nvCxnSpPr>
          <p:cNvPr id="87" name="Connecteur droit 86" descr="Connecteur jalon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862072"/>
            <a:ext cx="0" cy="53232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 descr="Connecteur jalon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6000" y="4694195"/>
            <a:ext cx="2019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space réservé du texte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261784"/>
            <a:ext cx="2057804" cy="83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Tester avec les établissements scolaires</a:t>
            </a:r>
            <a:endParaRPr lang="fr-FR" sz="1100"/>
          </a:p>
        </p:txBody>
      </p:sp>
      <p:cxnSp>
        <p:nvCxnSpPr>
          <p:cNvPr id="95" name="Connecteur droit 94" descr="Connecteur jalon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4293" y="4694195"/>
            <a:ext cx="1261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Espace réservé du texte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261784"/>
            <a:ext cx="2057804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Lancement régional</a:t>
            </a:r>
            <a:endParaRPr lang="fr-FR" sz="1100"/>
          </a:p>
        </p:txBody>
      </p:sp>
      <p:cxnSp>
        <p:nvCxnSpPr>
          <p:cNvPr id="99" name="Connecteur droit 98" descr="Connecteur jalon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694195"/>
            <a:ext cx="0" cy="53788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space réservé du texte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1944297"/>
            <a:ext cx="2057400" cy="795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Rédiger les premières versions du projet</a:t>
            </a:r>
            <a:endParaRPr lang="fr-FR" sz="1100"/>
          </a:p>
        </p:txBody>
      </p:sp>
      <p:sp>
        <p:nvSpPr>
          <p:cNvPr id="132" name="Espace réservé du texte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261784"/>
            <a:ext cx="2057804" cy="83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400">
                <a:latin typeface="+mj-lt"/>
                <a:ea typeface="+mj-ea"/>
                <a:cs typeface="+mj-cs"/>
              </a:rPr>
              <a:t>Organiser des groupes de discussion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134373"/>
              </p:ext>
            </p:extLst>
          </p:nvPr>
        </p:nvGraphicFramePr>
        <p:xfrm>
          <a:off x="1033463" y="1851025"/>
          <a:ext cx="10058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rtl="0" fontAlgn="b"/>
                      <a:endParaRPr lang="fr-FR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ANNÉE 1</a:t>
                      </a:r>
                      <a:endParaRPr lang="fr-F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200" b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ANNÉE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200" b="0" u="none" strike="noStrike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ANNÉE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fr-FR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fr-FR" sz="1200" b="0" i="0" u="none" strike="noStrike" noProof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REVENUS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Utilisateurs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Ventes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Prix moyen par vente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Chiffre d’affaires à 15 %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Marge brute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rtl="0" fontAlgn="b"/>
                      <a:r>
                        <a:rPr lang="fr-FR" sz="1200" b="0" u="none" strike="noStrike" noProof="0">
                          <a:solidFill>
                            <a:schemeClr val="bg1"/>
                          </a:solidFill>
                          <a:effectLst/>
                        </a:rPr>
                        <a:t>DÉPENSES</a:t>
                      </a:r>
                      <a:endParaRPr lang="fr-FR" sz="12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Ventes et marketing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70 %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Service client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10 %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Développement de produit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562 500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5 %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Recherche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281 250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2 %</a:t>
                      </a:r>
                      <a:endParaRPr lang="fr-FR" sz="10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Total des dépenses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fr-FR" sz="10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fr-FR" sz="10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fr-FR" sz="10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328A0B9-4C2A-42B2-9399-ED220400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7/01/20XX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26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Finances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Espace réservé d’image 46" descr="portrait d’un membre de l’équipe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" r="48"/>
          <a:stretch/>
        </p:blipFill>
        <p:spPr/>
      </p:pic>
      <p:pic>
        <p:nvPicPr>
          <p:cNvPr id="45" name="Espace réservé d’image 44" descr="portrait d’un membre de l’équipe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/>
      </p:pic>
      <p:pic>
        <p:nvPicPr>
          <p:cNvPr id="43" name="Espace réservé d’image 42" descr="portrait d’un membre de l’équipe">
            <a:extLst>
              <a:ext uri="{FF2B5EF4-FFF2-40B4-BE49-F238E27FC236}">
                <a16:creationId xmlns:a16="http://schemas.microsoft.com/office/drawing/2014/main" id="{4861242E-E0CB-4DBA-8F76-EDE01FEB29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" r="96"/>
          <a:stretch/>
        </p:blipFill>
        <p:spPr/>
      </p:pic>
      <p:pic>
        <p:nvPicPr>
          <p:cNvPr id="41" name="Espace réservé d’image 40" descr="portrait d’un membre de l’équipe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r="9"/>
          <a:stretch/>
        </p:blipFill>
        <p:spPr/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Présentation de l’équipe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r-FR"/>
              <a:t>Mirjam Nilsson​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/>
              <a:t>Directeur général</a:t>
            </a:r>
          </a:p>
          <a:p>
            <a:pPr rtl="0"/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/>
              <a:t>Takuma Hayashi​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fr-FR"/>
              <a:t>Président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fr-FR"/>
              <a:t>Flora Berggren​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/>
              <a:t>Directeur des opérations</a:t>
            </a:r>
          </a:p>
          <a:p>
            <a:pPr rtl="0"/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fr-FR"/>
              <a:t>Rajesh Santoshi​</a:t>
            </a:r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Vice-Président du marketing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space réservé d’image 76" descr="portrait d’un membre de l’équipe">
            <a:extLst>
              <a:ext uri="{FF2B5EF4-FFF2-40B4-BE49-F238E27FC236}">
                <a16:creationId xmlns:a16="http://schemas.microsoft.com/office/drawing/2014/main" id="{A52C5846-0257-4E03-B672-0BB12BB348C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" b="154"/>
          <a:stretch/>
        </p:blipFill>
        <p:spPr/>
      </p:pic>
      <p:pic>
        <p:nvPicPr>
          <p:cNvPr id="75" name="Espace réservé d’image 74" descr="portrait d’un membre de l’équipe">
            <a:extLst>
              <a:ext uri="{FF2B5EF4-FFF2-40B4-BE49-F238E27FC236}">
                <a16:creationId xmlns:a16="http://schemas.microsoft.com/office/drawing/2014/main" id="{F157973A-674F-49BD-B677-C65CA3E53BF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" r="49"/>
          <a:stretch/>
        </p:blipFill>
        <p:spPr/>
      </p:pic>
      <p:pic>
        <p:nvPicPr>
          <p:cNvPr id="73" name="Espace réservé d’image 72" descr="portrait d’un membre de l’équipe">
            <a:extLst>
              <a:ext uri="{FF2B5EF4-FFF2-40B4-BE49-F238E27FC236}">
                <a16:creationId xmlns:a16="http://schemas.microsoft.com/office/drawing/2014/main" id="{C6A0A192-6B5B-4E65-85C4-82AB309208B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pic>
        <p:nvPicPr>
          <p:cNvPr id="71" name="Espace réservé d’image 70" descr="portrait d’un membre de l’équipe">
            <a:extLst>
              <a:ext uri="{FF2B5EF4-FFF2-40B4-BE49-F238E27FC236}">
                <a16:creationId xmlns:a16="http://schemas.microsoft.com/office/drawing/2014/main" id="{425601C6-35A8-485D-916C-CE9DBCA6155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" r="49"/>
          <a:stretch/>
        </p:blipFill>
        <p:spPr/>
      </p:pic>
      <p:pic>
        <p:nvPicPr>
          <p:cNvPr id="69" name="Espace réservé d’image 68" descr="portrait d’un membre de l’équipe">
            <a:extLst>
              <a:ext uri="{FF2B5EF4-FFF2-40B4-BE49-F238E27FC236}">
                <a16:creationId xmlns:a16="http://schemas.microsoft.com/office/drawing/2014/main" id="{B299571A-391C-4A55-B57A-C676751BC969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pic>
        <p:nvPicPr>
          <p:cNvPr id="20" name="Espace réservé d’image 19" descr="portrait d’un membre de l’équipe">
            <a:extLst>
              <a:ext uri="{FF2B5EF4-FFF2-40B4-BE49-F238E27FC236}">
                <a16:creationId xmlns:a16="http://schemas.microsoft.com/office/drawing/2014/main" id="{5ABC078D-7243-4CCA-B4C7-7F856E917B48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" r="49"/>
          <a:stretch/>
        </p:blipFill>
        <p:spPr/>
      </p:pic>
      <p:pic>
        <p:nvPicPr>
          <p:cNvPr id="18" name="Espace réservé d’image 17" descr="portrait d’un membre de l’équipe">
            <a:extLst>
              <a:ext uri="{FF2B5EF4-FFF2-40B4-BE49-F238E27FC236}">
                <a16:creationId xmlns:a16="http://schemas.microsoft.com/office/drawing/2014/main" id="{7C8118A4-D9B4-4F1C-94F9-D85DB922716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pic>
        <p:nvPicPr>
          <p:cNvPr id="16" name="Espace réservé d’image 15" descr="portrait d’un membre de l’équipe">
            <a:extLst>
              <a:ext uri="{FF2B5EF4-FFF2-40B4-BE49-F238E27FC236}">
                <a16:creationId xmlns:a16="http://schemas.microsoft.com/office/drawing/2014/main" id="{E40EBD15-9BE4-4B6B-9D38-17782ACAD96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" r="49"/>
          <a:stretch/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5984C5-DE9E-4FC4-B6AB-8BECE1B4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1/7/20XX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1DB364-9E38-4B47-BBF6-E366FCD6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45F3A2-BD72-4BD7-8978-696934BB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28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Rencontrez toute l’équipe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D88C46-D361-43C5-A259-FFD53D340C4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Ins="0" rtlCol="0"/>
          <a:lstStyle/>
          <a:p>
            <a:pPr rtl="0"/>
            <a:r>
              <a:rPr lang="fr-FR"/>
              <a:t>Takuma Hayashi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F2469D-040B-4633-868F-F46180BB53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Ins="0" rtlCol="0"/>
          <a:lstStyle/>
          <a:p>
            <a:pPr rtl="0"/>
            <a:r>
              <a:rPr lang="fr-FR"/>
              <a:t>Président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91D35133-309D-408B-BE24-A04299B339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Ins="0" rtlCol="0"/>
          <a:lstStyle/>
          <a:p>
            <a:pPr rtl="0"/>
            <a:r>
              <a:rPr lang="fr-FR"/>
              <a:t>Flora Berggren​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D7831D1E-870E-4ABD-8753-BD9E6831521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Ins="0" rtlCol="0">
            <a:normAutofit/>
          </a:bodyPr>
          <a:lstStyle/>
          <a:p>
            <a:pPr rtl="0"/>
            <a:r>
              <a:rPr lang="fr-FR"/>
              <a:t>Directeur des opérations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C7ED2CFF-91AA-4C37-A8BA-7985F6943F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Ins="0" rtlCol="0"/>
          <a:lstStyle/>
          <a:p>
            <a:pPr rtl="0"/>
            <a:r>
              <a:rPr lang="fr-FR"/>
              <a:t>Graham Barnes</a:t>
            </a: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03E2DEE7-7B07-4B69-83AA-0B22194738E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Ins="0" rtlCol="0"/>
          <a:lstStyle/>
          <a:p>
            <a:pPr rtl="0"/>
            <a:r>
              <a:rPr lang="fr-FR"/>
              <a:t>Vice-Président Produit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730D8288-4CA9-440F-9E8D-D4E6A278C7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Ins="0" rtlCol="0"/>
          <a:lstStyle/>
          <a:p>
            <a:pPr rtl="0"/>
            <a:r>
              <a:rPr lang="fr-FR"/>
              <a:t>Elizabeth Moore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AF939551-3490-47E7-8A60-E31A996861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Ins="0" rtlCol="0"/>
          <a:lstStyle/>
          <a:p>
            <a:pPr rtl="0"/>
            <a:r>
              <a:rPr lang="fr-FR"/>
              <a:t>Concepteur de produit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CA2D4108-B74A-4571-A946-B650CEB28F1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Ins="0" rtlCol="0"/>
          <a:lstStyle/>
          <a:p>
            <a:pPr rtl="0"/>
            <a:r>
              <a:rPr lang="fr-FR"/>
              <a:t>Mirjam Nilsson​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02C330D8-8158-4446-8455-8F2B3BFD54A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Ins="0" rtlCol="0"/>
          <a:lstStyle/>
          <a:p>
            <a:pPr rtl="0"/>
            <a:r>
              <a:rPr lang="fr-FR"/>
              <a:t>Directeur général</a:t>
            </a:r>
          </a:p>
        </p:txBody>
      </p:sp>
      <p:sp>
        <p:nvSpPr>
          <p:cNvPr id="62" name="Espace réservé du texte 61">
            <a:extLst>
              <a:ext uri="{FF2B5EF4-FFF2-40B4-BE49-F238E27FC236}">
                <a16:creationId xmlns:a16="http://schemas.microsoft.com/office/drawing/2014/main" id="{CB3652F9-899B-446A-A0B0-F866A27EDD0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Ins="0" rtlCol="0"/>
          <a:lstStyle/>
          <a:p>
            <a:pPr rtl="0"/>
            <a:r>
              <a:rPr lang="fr-FR"/>
              <a:t>Rajesh Santoshi​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DCB096D4-7EDD-49A0-BDDF-B65903194B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240308" y="4768286"/>
            <a:ext cx="1771194" cy="361598"/>
          </a:xfrm>
        </p:spPr>
        <p:txBody>
          <a:bodyPr rIns="0" rtlCol="0">
            <a:normAutofit/>
          </a:bodyPr>
          <a:lstStyle/>
          <a:p>
            <a:pPr rtl="0"/>
            <a:r>
              <a:rPr lang="fr-FR"/>
              <a:t>Vice-Président du marketing</a:t>
            </a:r>
          </a:p>
        </p:txBody>
      </p:sp>
      <p:sp>
        <p:nvSpPr>
          <p:cNvPr id="64" name="Espace réservé du texte 63">
            <a:extLst>
              <a:ext uri="{FF2B5EF4-FFF2-40B4-BE49-F238E27FC236}">
                <a16:creationId xmlns:a16="http://schemas.microsoft.com/office/drawing/2014/main" id="{DF5FED9E-C80B-4271-93B4-D1EB375A178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Ins="0" rtlCol="0"/>
          <a:lstStyle/>
          <a:p>
            <a:pPr rtl="0"/>
            <a:r>
              <a:rPr lang="fr-FR"/>
              <a:t>Rowan Murphy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6E00E5BB-4CA8-4E0E-B997-99AF89450D5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Ins="0" rtlCol="0"/>
          <a:lstStyle/>
          <a:p>
            <a:pPr rtl="0"/>
            <a:r>
              <a:rPr lang="fr-FR"/>
              <a:t>Stratégiste SEO</a:t>
            </a:r>
          </a:p>
        </p:txBody>
      </p:sp>
      <p:sp>
        <p:nvSpPr>
          <p:cNvPr id="66" name="Espace réservé du texte 65">
            <a:extLst>
              <a:ext uri="{FF2B5EF4-FFF2-40B4-BE49-F238E27FC236}">
                <a16:creationId xmlns:a16="http://schemas.microsoft.com/office/drawing/2014/main" id="{BE39F63B-18A9-4652-9C5D-9A1D530009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Ins="0" rtlCol="0"/>
          <a:lstStyle/>
          <a:p>
            <a:pPr rtl="0"/>
            <a:r>
              <a:rPr lang="fr-FR"/>
              <a:t>Robin Kline</a:t>
            </a:r>
          </a:p>
        </p:txBody>
      </p:sp>
      <p:sp>
        <p:nvSpPr>
          <p:cNvPr id="67" name="Espace réservé du texte 66">
            <a:extLst>
              <a:ext uri="{FF2B5EF4-FFF2-40B4-BE49-F238E27FC236}">
                <a16:creationId xmlns:a16="http://schemas.microsoft.com/office/drawing/2014/main" id="{A4F8487E-7677-41C0-A9E1-092AFE0416D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Ins="0" rtlCol="0"/>
          <a:lstStyle/>
          <a:p>
            <a:pPr rtl="0"/>
            <a:r>
              <a:rPr lang="fr-FR"/>
              <a:t>Développeur de contenu</a:t>
            </a:r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98C4DE6-0340-4B9C-92E5-2A7095F5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Financement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CB07F82-3687-41ED-9B3E-DDC7B3DD0C7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7/01/20XX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AC5D4A-927F-47C0-8896-5C97198EC0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Pitch deck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2CE2CD-2896-4B16-A6BA-07BA763F2E7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29</a:t>
            </a:fld>
            <a:endParaRPr lang="fr-FR" dirty="0"/>
          </a:p>
        </p:txBody>
      </p:sp>
      <p:sp>
        <p:nvSpPr>
          <p:cNvPr id="86" name="Espace réservé du texte 85">
            <a:extLst>
              <a:ext uri="{FF2B5EF4-FFF2-40B4-BE49-F238E27FC236}">
                <a16:creationId xmlns:a16="http://schemas.microsoft.com/office/drawing/2014/main" id="{697B9E3C-9DDA-474D-9122-C432D1DCE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14 000</a:t>
            </a:r>
          </a:p>
        </p:txBody>
      </p:sp>
      <p:sp>
        <p:nvSpPr>
          <p:cNvPr id="129" name="Espace réservé du contenu 128">
            <a:extLst>
              <a:ext uri="{FF2B5EF4-FFF2-40B4-BE49-F238E27FC236}">
                <a16:creationId xmlns:a16="http://schemas.microsoft.com/office/drawing/2014/main" id="{ACA2C0B2-1766-49F1-B015-0E1D4844BD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fr-FR" dirty="0"/>
              <a:t>Montant obtenu via d’autres investisseurs</a:t>
            </a:r>
          </a:p>
        </p:txBody>
      </p:sp>
      <p:sp>
        <p:nvSpPr>
          <p:cNvPr id="88" name="Espace réservé du texte 87">
            <a:extLst>
              <a:ext uri="{FF2B5EF4-FFF2-40B4-BE49-F238E27FC236}">
                <a16:creationId xmlns:a16="http://schemas.microsoft.com/office/drawing/2014/main" id="{33C195C8-7CA3-43F7-AE9A-ACF6B58E6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12 000 €</a:t>
            </a:r>
          </a:p>
        </p:txBody>
      </p:sp>
      <p:sp>
        <p:nvSpPr>
          <p:cNvPr id="130" name="Espace réservé du contenu 129">
            <a:extLst>
              <a:ext uri="{FF2B5EF4-FFF2-40B4-BE49-F238E27FC236}">
                <a16:creationId xmlns:a16="http://schemas.microsoft.com/office/drawing/2014/main" id="{84A8BA78-5ABD-4FD9-9409-6FBEF70572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fr-FR" dirty="0"/>
              <a:t>Recettes obtenues grâce aux subventions STEM et aux dons publics</a:t>
            </a:r>
          </a:p>
        </p:txBody>
      </p:sp>
      <p:sp>
        <p:nvSpPr>
          <p:cNvPr id="103" name="Espace réservé du texte 102">
            <a:extLst>
              <a:ext uri="{FF2B5EF4-FFF2-40B4-BE49-F238E27FC236}">
                <a16:creationId xmlns:a16="http://schemas.microsoft.com/office/drawing/2014/main" id="{DD10EB78-84A7-43C2-8086-F5F98B81E64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fr-FR" dirty="0"/>
              <a:t>82 000 €</a:t>
            </a:r>
          </a:p>
        </p:txBody>
      </p:sp>
      <p:sp>
        <p:nvSpPr>
          <p:cNvPr id="131" name="Espace réservé du contenu 130">
            <a:extLst>
              <a:ext uri="{FF2B5EF4-FFF2-40B4-BE49-F238E27FC236}">
                <a16:creationId xmlns:a16="http://schemas.microsoft.com/office/drawing/2014/main" id="{3BF08089-B24C-4634-A39A-2B2B8B2EA12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/>
          <a:lstStyle/>
          <a:p>
            <a:pPr rtl="0"/>
            <a:r>
              <a:rPr lang="fr-FR" dirty="0"/>
              <a:t>Nombre d’actions converties en USD</a:t>
            </a:r>
          </a:p>
        </p:txBody>
      </p:sp>
      <p:sp>
        <p:nvSpPr>
          <p:cNvPr id="118" name="Espace réservé du texte 117">
            <a:extLst>
              <a:ext uri="{FF2B5EF4-FFF2-40B4-BE49-F238E27FC236}">
                <a16:creationId xmlns:a16="http://schemas.microsoft.com/office/drawing/2014/main" id="{AB316DFA-2BAC-45F2-8EFE-BF3060AFF46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rtlCol="0"/>
          <a:lstStyle/>
          <a:p>
            <a:pPr rtl="0"/>
            <a:r>
              <a:rPr lang="fr-FR" dirty="0"/>
              <a:t>32 000 €</a:t>
            </a:r>
          </a:p>
        </p:txBody>
      </p:sp>
      <p:sp>
        <p:nvSpPr>
          <p:cNvPr id="132" name="Espace réservé du contenu 131">
            <a:extLst>
              <a:ext uri="{FF2B5EF4-FFF2-40B4-BE49-F238E27FC236}">
                <a16:creationId xmlns:a16="http://schemas.microsoft.com/office/drawing/2014/main" id="{5EF8ADA3-CF82-455B-94E7-006B22A83A31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rtl="0"/>
            <a:r>
              <a:rPr lang="fr-FR" noProof="1"/>
              <a:t>Liquidités dont nous disposons</a:t>
            </a:r>
          </a:p>
          <a:p>
            <a:pPr rtl="0"/>
            <a:endParaRPr lang="fr-FR" dirty="0"/>
          </a:p>
        </p:txBody>
      </p:sp>
      <p:sp>
        <p:nvSpPr>
          <p:cNvPr id="133" name="Espace réservé du texte 132">
            <a:extLst>
              <a:ext uri="{FF2B5EF4-FFF2-40B4-BE49-F238E27FC236}">
                <a16:creationId xmlns:a16="http://schemas.microsoft.com/office/drawing/2014/main" id="{F0CB67E1-06BD-4AC5-A074-C20183318411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/>
          <a:p>
            <a:pPr rtl="0"/>
            <a:r>
              <a:rPr lang="fr-FR" dirty="0"/>
              <a:t>Investisseurs</a:t>
            </a:r>
          </a:p>
        </p:txBody>
      </p:sp>
      <p:sp>
        <p:nvSpPr>
          <p:cNvPr id="134" name="Espace réservé du texte 133">
            <a:extLst>
              <a:ext uri="{FF2B5EF4-FFF2-40B4-BE49-F238E27FC236}">
                <a16:creationId xmlns:a16="http://schemas.microsoft.com/office/drawing/2014/main" id="{B2A82C7A-6AF2-4C31-A3F2-EBA1C319023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rtlCol="0"/>
          <a:lstStyle/>
          <a:p>
            <a:pPr rtl="0"/>
            <a:r>
              <a:rPr lang="fr-FR" dirty="0"/>
              <a:t>Actions</a:t>
            </a:r>
          </a:p>
        </p:txBody>
      </p:sp>
      <p:sp>
        <p:nvSpPr>
          <p:cNvPr id="135" name="Espace réservé du texte 134">
            <a:extLst>
              <a:ext uri="{FF2B5EF4-FFF2-40B4-BE49-F238E27FC236}">
                <a16:creationId xmlns:a16="http://schemas.microsoft.com/office/drawing/2014/main" id="{A839D78B-3E58-4BE8-946C-8CF0CD095E7E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 rtlCol="0"/>
          <a:lstStyle/>
          <a:p>
            <a:pPr rtl="0"/>
            <a:r>
              <a:rPr lang="fr-FR" dirty="0"/>
              <a:t>espèces</a:t>
            </a:r>
          </a:p>
        </p:txBody>
      </p:sp>
      <p:sp>
        <p:nvSpPr>
          <p:cNvPr id="136" name="Espace réservé du texte 135">
            <a:extLst>
              <a:ext uri="{FF2B5EF4-FFF2-40B4-BE49-F238E27FC236}">
                <a16:creationId xmlns:a16="http://schemas.microsoft.com/office/drawing/2014/main" id="{277AF5F7-9CAB-4198-A3F7-99358D74DB18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rtlCol="0"/>
          <a:lstStyle/>
          <a:p>
            <a:pPr rtl="0"/>
            <a:r>
              <a:rPr lang="fr-FR" dirty="0"/>
              <a:t>Bourses et dons</a:t>
            </a:r>
          </a:p>
        </p:txBody>
      </p:sp>
      <p:graphicFrame>
        <p:nvGraphicFramePr>
          <p:cNvPr id="55" name="Graphique 54" title="Graphique du financement">
            <a:extLst>
              <a:ext uri="{FF2B5EF4-FFF2-40B4-BE49-F238E27FC236}">
                <a16:creationId xmlns:a16="http://schemas.microsoft.com/office/drawing/2014/main" id="{5020C9B1-3DFC-4AFA-A737-A4F65E06F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278391"/>
              </p:ext>
            </p:extLst>
          </p:nvPr>
        </p:nvGraphicFramePr>
        <p:xfrm>
          <a:off x="1075631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Graphique 55" title="Graphique du financement">
            <a:extLst>
              <a:ext uri="{FF2B5EF4-FFF2-40B4-BE49-F238E27FC236}">
                <a16:creationId xmlns:a16="http://schemas.microsoft.com/office/drawing/2014/main" id="{B577E5B2-DCF9-4037-8C34-8A87BE5E2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57267"/>
              </p:ext>
            </p:extLst>
          </p:nvPr>
        </p:nvGraphicFramePr>
        <p:xfrm>
          <a:off x="3804732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7" name="Graphique 56" title="Graphique du financement">
            <a:extLst>
              <a:ext uri="{FF2B5EF4-FFF2-40B4-BE49-F238E27FC236}">
                <a16:creationId xmlns:a16="http://schemas.microsoft.com/office/drawing/2014/main" id="{BF2AF88C-353D-4F21-B2D2-49AB954D1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568472"/>
              </p:ext>
            </p:extLst>
          </p:nvPr>
        </p:nvGraphicFramePr>
        <p:xfrm>
          <a:off x="6540676" y="2375498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8" name="Graphique 57" title="Graphique du financement">
            <a:extLst>
              <a:ext uri="{FF2B5EF4-FFF2-40B4-BE49-F238E27FC236}">
                <a16:creationId xmlns:a16="http://schemas.microsoft.com/office/drawing/2014/main" id="{079C8FC6-CD99-4236-BD21-5F5B3D6E5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38574"/>
              </p:ext>
            </p:extLst>
          </p:nvPr>
        </p:nvGraphicFramePr>
        <p:xfrm>
          <a:off x="9253664" y="2371000"/>
          <a:ext cx="1858069" cy="166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75215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C9BA6-F5C4-AF88-ED92-5A3A5661A57C}"/>
              </a:ext>
            </a:extLst>
          </p:cNvPr>
          <p:cNvSpPr/>
          <p:nvPr/>
        </p:nvSpPr>
        <p:spPr>
          <a:xfrm>
            <a:off x="0" y="0"/>
            <a:ext cx="12192000" cy="9616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E29B712F-A505-A86D-B92B-80BF7069F222}"/>
              </a:ext>
            </a:extLst>
          </p:cNvPr>
          <p:cNvSpPr/>
          <p:nvPr/>
        </p:nvSpPr>
        <p:spPr>
          <a:xfrm>
            <a:off x="0" y="292485"/>
            <a:ext cx="12164323" cy="376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60DF0F-07D9-D8C7-49B1-F971917ED917}"/>
              </a:ext>
            </a:extLst>
          </p:cNvPr>
          <p:cNvSpPr/>
          <p:nvPr/>
        </p:nvSpPr>
        <p:spPr>
          <a:xfrm>
            <a:off x="838200" y="269044"/>
            <a:ext cx="1055746" cy="43396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Présentation personnelle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88ADCD0-7C57-D4F5-CC25-F527EF5AE9A4}"/>
              </a:ext>
            </a:extLst>
          </p:cNvPr>
          <p:cNvSpPr/>
          <p:nvPr/>
        </p:nvSpPr>
        <p:spPr>
          <a:xfrm>
            <a:off x="2330946" y="269044"/>
            <a:ext cx="1056433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Résumé des projets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53C22C6-C99B-91AD-8E86-8BA518DCA469}"/>
              </a:ext>
            </a:extLst>
          </p:cNvPr>
          <p:cNvSpPr/>
          <p:nvPr/>
        </p:nvSpPr>
        <p:spPr>
          <a:xfrm>
            <a:off x="3831459" y="270720"/>
            <a:ext cx="1055746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Cahier des charges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6C3B717-DF3B-8FE2-AE70-278C649E3F38}"/>
              </a:ext>
            </a:extLst>
          </p:cNvPr>
          <p:cNvSpPr/>
          <p:nvPr/>
        </p:nvSpPr>
        <p:spPr>
          <a:xfrm>
            <a:off x="5327745" y="269044"/>
            <a:ext cx="1056433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Gestion de projet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5277837-49A6-4205-8BE5-89DEABD953BF}"/>
              </a:ext>
            </a:extLst>
          </p:cNvPr>
          <p:cNvSpPr/>
          <p:nvPr/>
        </p:nvSpPr>
        <p:spPr>
          <a:xfrm>
            <a:off x="6824718" y="261417"/>
            <a:ext cx="1055746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Réalisation du candidat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ED65B8DA-9BEE-C431-0C3E-47A69B5D8F84}"/>
              </a:ext>
            </a:extLst>
          </p:cNvPr>
          <p:cNvSpPr/>
          <p:nvPr/>
        </p:nvSpPr>
        <p:spPr>
          <a:xfrm>
            <a:off x="8321004" y="261418"/>
            <a:ext cx="1056433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Veille technologique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4214410-3C95-67C2-A354-47B1A48C8616}"/>
              </a:ext>
            </a:extLst>
          </p:cNvPr>
          <p:cNvSpPr/>
          <p:nvPr/>
        </p:nvSpPr>
        <p:spPr>
          <a:xfrm>
            <a:off x="9817977" y="261418"/>
            <a:ext cx="1520267" cy="4339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bg1"/>
                </a:solidFill>
              </a:rPr>
              <a:t>Situation nécessitant un travail de recherche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’image 19" descr="fille écrivant sur un tableau blanc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/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0"/>
            <a:ext cx="4409146" cy="2055999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/>
              <a:t>Chez Contoso, nous nous donnons toujours à 110 %. En développant les outils d'enseignement des STEM, nous aidons les écoles à mettre en place un programme d'études qui favorisera la réussite des élèves au collège. Nous prospérons grâce à notre connaissance du marché et à une équipe formidable derrière notre programme. Comme le dit notre PDG, « La rentabilité provient des changements effectués dans notre façon de travailler. »</a:t>
            </a:r>
          </a:p>
          <a:p>
            <a:pPr rtl="0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smtClean="0"/>
              <a:pPr rtl="0"/>
              <a:t>30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Synthèse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3" descr="gros plan d’un circuit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" b="141"/>
          <a:stretch/>
        </p:blipFill>
        <p:spPr/>
      </p:pic>
      <p:pic>
        <p:nvPicPr>
          <p:cNvPr id="12" name="Espace réservé d’image 11" descr="jeune personne écrivant sur un tableau blanc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/>
        </p:blipFill>
        <p:spPr/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Mirjam Nilsson​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/>
              <a:t>7/01/20XX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31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mirjam@contoso.com</a:t>
            </a:r>
          </a:p>
          <a:p>
            <a:pPr rtl="0"/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fr-FR"/>
              <a:t>www.contoso.com</a:t>
            </a:r>
          </a:p>
          <a:p>
            <a:pPr rtl="0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/>
              <a:t>206-555-0146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Résumé des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2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web app items</a:t>
            </a:r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810A05B-4FC0-D54B-95F4-755FA8D89901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DB2DE-F648-FD68-7843-3EF72AE3FE8C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Flèche : droite 53">
              <a:extLst>
                <a:ext uri="{FF2B5EF4-FFF2-40B4-BE49-F238E27FC236}">
                  <a16:creationId xmlns:a16="http://schemas.microsoft.com/office/drawing/2014/main" id="{E9A74ACF-635E-6CDE-F4E6-1B531EE475E3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A14A0DD2-FABB-389C-A02F-2A4C5338FF33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AE72326C-3260-72EF-7A32-5BF6230E9820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B8565317-FC5E-02EB-C94F-BEF06EF223EC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E23E196B-956F-74F9-2DCA-FCEB5E28128F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2361DD41-10A0-9313-8DC4-09041F247555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8C22903-7F5B-A723-EEE7-1380EE0A4500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A70C3D3-B1AD-BE23-ABD1-80465322D2B7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810A05B-4FC0-D54B-95F4-755FA8D89901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DB2DE-F648-FD68-7843-3EF72AE3FE8C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Flèche : droite 53">
              <a:extLst>
                <a:ext uri="{FF2B5EF4-FFF2-40B4-BE49-F238E27FC236}">
                  <a16:creationId xmlns:a16="http://schemas.microsoft.com/office/drawing/2014/main" id="{E9A74ACF-635E-6CDE-F4E6-1B531EE475E3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A14A0DD2-FABB-389C-A02F-2A4C5338FF33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AE72326C-3260-72EF-7A32-5BF6230E9820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B8565317-FC5E-02EB-C94F-BEF06EF223EC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E23E196B-956F-74F9-2DCA-FCEB5E28128F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2361DD41-10A0-9313-8DC4-09041F247555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8C22903-7F5B-A723-EEE7-1380EE0A4500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A70C3D3-B1AD-BE23-ABD1-80465322D2B7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1E78326A-0FCC-3784-83AC-21E5EFD4FCF1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B87EE055-6285-AA27-2A22-FEAFC4A128D5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810A05B-4FC0-D54B-95F4-755FA8D89901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CDB2DE-F648-FD68-7843-3EF72AE3FE8C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Flèche : droite 53">
              <a:extLst>
                <a:ext uri="{FF2B5EF4-FFF2-40B4-BE49-F238E27FC236}">
                  <a16:creationId xmlns:a16="http://schemas.microsoft.com/office/drawing/2014/main" id="{E9A74ACF-635E-6CDE-F4E6-1B531EE475E3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A14A0DD2-FABB-389C-A02F-2A4C5338FF33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AE72326C-3260-72EF-7A32-5BF6230E9820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B8565317-FC5E-02EB-C94F-BEF06EF223EC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E23E196B-956F-74F9-2DCA-FCEB5E28128F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2361DD41-10A0-9313-8DC4-09041F247555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8C22903-7F5B-A723-EEE7-1380EE0A4500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A70C3D3-B1AD-BE23-ABD1-80465322D2B7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EA0FDBCC-8093-C38A-FBC2-9473E1F2504E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Administrate</a:t>
            </a:r>
            <a:r>
              <a:rPr lang="fr-FR" dirty="0"/>
              <a:t> web app items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6" grpId="0" build="p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Tests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3389C9D-AEEC-1A63-895D-24C5D817DBE2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39A87B-1553-2545-F77D-7331C66933C5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4AD9073-8F8C-BDE4-7498-4B350594D37D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461803F-B0A1-E151-38F9-547052FADE52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A97C881-DC37-631C-B5BA-650DC26ACF8D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E5D99C01-EA8C-7000-9559-B1332C76F63A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E222DAE-72C9-A2C8-DF1D-31FDF8E84CB3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C9B7A9E-F5FB-D280-4D94-56000F789330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D3E1B4-56F7-4027-4E74-17A145AFA748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1A6C17F-C1DA-CC39-6B82-F01F07047E80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Tests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71F73FA-A7FD-6FE4-760A-19ADF21F2748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0" y="0"/>
            <a:chExt cx="12192000" cy="9616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2C263F-2E3F-E121-EDBA-DAFE72D76CC7}"/>
                </a:ext>
              </a:extLst>
            </p:cNvPr>
            <p:cNvSpPr/>
            <p:nvPr/>
          </p:nvSpPr>
          <p:spPr>
            <a:xfrm>
              <a:off x="0" y="0"/>
              <a:ext cx="12192000" cy="961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lèche : droite 29">
              <a:extLst>
                <a:ext uri="{FF2B5EF4-FFF2-40B4-BE49-F238E27FC236}">
                  <a16:creationId xmlns:a16="http://schemas.microsoft.com/office/drawing/2014/main" id="{7D0A04AB-BBD5-310B-C372-7B4D64855EE8}"/>
                </a:ext>
              </a:extLst>
            </p:cNvPr>
            <p:cNvSpPr/>
            <p:nvPr/>
          </p:nvSpPr>
          <p:spPr>
            <a:xfrm>
              <a:off x="0" y="292485"/>
              <a:ext cx="12164323" cy="376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3DEA67D-AF61-F050-D6BE-7C48D9D5ACC5}"/>
                </a:ext>
              </a:extLst>
            </p:cNvPr>
            <p:cNvSpPr/>
            <p:nvPr/>
          </p:nvSpPr>
          <p:spPr>
            <a:xfrm>
              <a:off x="838200" y="269044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Présentation personnelle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8A61255-B883-EE61-CDB5-9FCFBE060558}"/>
                </a:ext>
              </a:extLst>
            </p:cNvPr>
            <p:cNvSpPr/>
            <p:nvPr/>
          </p:nvSpPr>
          <p:spPr>
            <a:xfrm>
              <a:off x="2330946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Résumé des projets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9C129FB-FF23-1B5F-1952-6127EA96D2F2}"/>
                </a:ext>
              </a:extLst>
            </p:cNvPr>
            <p:cNvSpPr/>
            <p:nvPr/>
          </p:nvSpPr>
          <p:spPr>
            <a:xfrm>
              <a:off x="3831459" y="270720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Cahier des charges</a:t>
              </a:r>
            </a:p>
          </p:txBody>
        </p: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2A872FBC-13CE-3FCE-F283-B09E3527724A}"/>
                </a:ext>
              </a:extLst>
            </p:cNvPr>
            <p:cNvSpPr/>
            <p:nvPr/>
          </p:nvSpPr>
          <p:spPr>
            <a:xfrm>
              <a:off x="5327745" y="269044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Gestion de projet</a:t>
              </a:r>
            </a:p>
          </p:txBody>
        </p: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C3F8480-4EFA-2AE9-8539-26B44C910446}"/>
                </a:ext>
              </a:extLst>
            </p:cNvPr>
            <p:cNvSpPr/>
            <p:nvPr/>
          </p:nvSpPr>
          <p:spPr>
            <a:xfrm>
              <a:off x="6824718" y="261417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Réalisation du candidat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ECBD19DA-C351-E4E7-FED0-E655960FDF36}"/>
                </a:ext>
              </a:extLst>
            </p:cNvPr>
            <p:cNvSpPr/>
            <p:nvPr/>
          </p:nvSpPr>
          <p:spPr>
            <a:xfrm>
              <a:off x="8321004" y="261418"/>
              <a:ext cx="1056433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Veille technologique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4476AF40-FFB6-CDF4-AE5D-3C507C1A51CC}"/>
                </a:ext>
              </a:extLst>
            </p:cNvPr>
            <p:cNvSpPr/>
            <p:nvPr/>
          </p:nvSpPr>
          <p:spPr>
            <a:xfrm>
              <a:off x="9817977" y="261418"/>
              <a:ext cx="1520267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Situation nécessitant un travail de recherche</a:t>
              </a:r>
            </a:p>
          </p:txBody>
        </p:sp>
      </p:grp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1510</Words>
  <Application>Microsoft Office PowerPoint</Application>
  <PresentationFormat>Grand écran</PresentationFormat>
  <Paragraphs>512</Paragraphs>
  <Slides>31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Franklin Gothic Demi</vt:lpstr>
      <vt:lpstr>Source Sans Pro</vt:lpstr>
      <vt:lpstr>Times New Roman</vt:lpstr>
      <vt:lpstr>Thème Office</vt:lpstr>
      <vt:lpstr>Présentation PowerPoint</vt:lpstr>
      <vt:lpstr>sommaire</vt:lpstr>
      <vt:lpstr>Présentation personnelle</vt:lpstr>
      <vt:lpstr>Résumé des projets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Réalisation du candidat</vt:lpstr>
      <vt:lpstr>Veille technologique</vt:lpstr>
      <vt:lpstr>Situation nécessitant un travail de recherche</vt:lpstr>
      <vt:lpstr>Solution</vt:lpstr>
      <vt:lpstr>Présentation du produit</vt:lpstr>
      <vt:lpstr>Avantages du produit</vt:lpstr>
      <vt:lpstr>Présentation de l’entreprise</vt:lpstr>
      <vt:lpstr>Modèle commercial</vt:lpstr>
      <vt:lpstr>Présentation du marché</vt:lpstr>
      <vt:lpstr>Comparaison des marchés</vt:lpstr>
      <vt:lpstr>La concurrence</vt:lpstr>
      <vt:lpstr>La concurrence </vt:lpstr>
      <vt:lpstr>MISE À L’ÉCHELLE POUR L’avenir</vt:lpstr>
      <vt:lpstr>Traction</vt:lpstr>
      <vt:lpstr>Plan d’action biennal</vt:lpstr>
      <vt:lpstr>Finances</vt:lpstr>
      <vt:lpstr>Présentation de l’équipe</vt:lpstr>
      <vt:lpstr>Rencontrez toute l’équipe</vt:lpstr>
      <vt:lpstr>Financement</vt:lpstr>
      <vt:lpstr>Synthèse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17</cp:revision>
  <dcterms:created xsi:type="dcterms:W3CDTF">2023-05-25T16:09:05Z</dcterms:created>
  <dcterms:modified xsi:type="dcterms:W3CDTF">2023-05-30T18:35:38Z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